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556" r:id="rId2"/>
    <p:sldId id="564" r:id="rId3"/>
    <p:sldId id="567" r:id="rId4"/>
    <p:sldId id="565" r:id="rId5"/>
    <p:sldId id="555" r:id="rId6"/>
    <p:sldId id="568" r:id="rId7"/>
    <p:sldId id="563" r:id="rId8"/>
  </p:sldIdLst>
  <p:sldSz cx="12192000" cy="6858000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  <a:srgbClr val="FEFEFE"/>
    <a:srgbClr val="000000"/>
    <a:srgbClr val="05E540"/>
    <a:srgbClr val="33CCFF"/>
    <a:srgbClr val="D135FB"/>
    <a:srgbClr val="00FF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19" autoAdjust="0"/>
    <p:restoredTop sz="98146" autoAdjust="0"/>
  </p:normalViewPr>
  <p:slideViewPr>
    <p:cSldViewPr snapToGrid="0">
      <p:cViewPr varScale="1">
        <p:scale>
          <a:sx n="115" d="100"/>
          <a:sy n="115" d="100"/>
        </p:scale>
        <p:origin x="42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7A26113-345E-4912-81BC-18555E97FEDA}" type="datetimeFigureOut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A753E52-5CE9-4793-A7A5-A414CA85BE9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B5153FA-2DC2-4B3C-A3BF-191ACDC922CC}" type="datetimeFigureOut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9DA16F6-8632-4B24-9A30-DCCAB92DDC9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3281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F8109-D34E-4700-A804-AB54B2F00ED1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B3482-B74B-4778-9503-2280DC367D4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03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99929-422B-43C5-9BB0-307F862AB8F6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B2EE7-6759-4FB8-A098-EC2F048FBD4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23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3B491-DAD4-4341-B005-7AB241F0BE96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1771D-4B3D-4A57-AFFD-CE437CF42A2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163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16905-3B99-4905-A5CD-71CA707B8A22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DEE4E-03CB-4A69-84D7-3B360543885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8748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6A909-3496-4AA4-B06E-E1216C17BB51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05F60-2A71-4330-9116-FE0EF8A8E85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900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ECC65-81E4-4E47-9368-99EE1320DBDE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C77EA-631B-4725-B10B-C792CCD90FA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164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950E3-717A-4DD8-80D7-E74A0B82BA77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050B4-0504-4465-B377-4D875173248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275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C223F-4051-4D05-B282-3011A9B18264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4654A-0293-474F-8985-17704F899BB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9701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3791B-B7EA-4575-8A88-DFB294E29D69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25864-62FE-400D-BB53-F62997AF58B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976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85E58-1F7E-417B-A3B9-1860ECF9CA52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24FB5-E249-466F-AF05-8511B73E3BC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683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4D120-0970-4990-AF9D-DBA40608CD98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20D76-66FB-40F3-988D-A06D1509F57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214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F7635DB-D0C1-4B79-B663-C54CD7888B87}" type="datetime1">
              <a:rPr lang="zh-TW" altLang="en-US"/>
              <a:pPr>
                <a:defRPr/>
              </a:pPr>
              <a:t>2023/4/26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E6F781A-1CE8-4654-9534-2C71929EE97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596442" y="1283839"/>
            <a:ext cx="10472738" cy="235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Run New Housing(PC mold) </a:t>
            </a:r>
          </a:p>
          <a:p>
            <a:pPr algn="ctr"/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T99X171.00 Product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TW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9D8CAD-AB3D-4505-ADFB-8E6AA406D68B}"/>
              </a:ext>
            </a:extLst>
          </p:cNvPr>
          <p:cNvSpPr/>
          <p:nvPr/>
        </p:nvSpPr>
        <p:spPr>
          <a:xfrm>
            <a:off x="8370464" y="4784390"/>
            <a:ext cx="397651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 by: </a:t>
            </a:r>
            <a:r>
              <a:rPr lang="en-US" altLang="zh-TW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 - </a:t>
            </a:r>
            <a:r>
              <a:rPr lang="en-US" altLang="zh-TW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Huy</a:t>
            </a:r>
            <a:endParaRPr lang="en-US" altLang="zh-TW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TW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 </a:t>
            </a:r>
            <a:r>
              <a:rPr lang="en-US" altLang="zh-TW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April 24</a:t>
            </a:r>
            <a:r>
              <a:rPr lang="en-US" altLang="zh-TW" sz="20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zh-TW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735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B050B4-0504-4465-B377-4D8751732487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</a:t>
            </a:fld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313" y="5730025"/>
            <a:ext cx="12225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The width, length, height of 9pcs incoming material are in Spec.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312" y="1126738"/>
            <a:ext cx="11729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5138" indent="-357188"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top case ASS'Y 95.05*95.05 (PN: 441.00896.035) </a:t>
            </a:r>
          </a:p>
          <a:p>
            <a:pPr marL="465138" indent="-357188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Inside the top case of new housing don’t have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sponge,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 need to paste sponge (P/N: 484.00300.005) on the housing as old housing (PN: 441.00896.015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0" y="664358"/>
            <a:ext cx="78266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u="sng">
                <a:solidFill>
                  <a:srgbClr val="002060"/>
                </a:solidFill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Measure the width, length, height of new housing (PC mold)</a:t>
            </a:r>
            <a:endParaRPr lang="en-US" sz="22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0" y="46585"/>
            <a:ext cx="1039473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cs typeface="Times New Roman" panose="02020603050405020304" pitchFamily="18" charset="0"/>
              </a:rPr>
              <a:t>Control Run new housing of T99X171 product</a:t>
            </a:r>
            <a:endParaRPr lang="en-US" altLang="zh-TW" sz="2800" dirty="0"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566399"/>
              </p:ext>
            </p:extLst>
          </p:nvPr>
        </p:nvGraphicFramePr>
        <p:xfrm>
          <a:off x="279447" y="2066768"/>
          <a:ext cx="6633573" cy="3567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2733">
                  <a:extLst>
                    <a:ext uri="{9D8B030D-6E8A-4147-A177-3AD203B41FA5}">
                      <a16:colId xmlns:a16="http://schemas.microsoft.com/office/drawing/2014/main" val="2993231369"/>
                    </a:ext>
                  </a:extLst>
                </a:gridCol>
                <a:gridCol w="1322733">
                  <a:extLst>
                    <a:ext uri="{9D8B030D-6E8A-4147-A177-3AD203B41FA5}">
                      <a16:colId xmlns:a16="http://schemas.microsoft.com/office/drawing/2014/main" val="224470326"/>
                    </a:ext>
                  </a:extLst>
                </a:gridCol>
                <a:gridCol w="1302825">
                  <a:extLst>
                    <a:ext uri="{9D8B030D-6E8A-4147-A177-3AD203B41FA5}">
                      <a16:colId xmlns:a16="http://schemas.microsoft.com/office/drawing/2014/main" val="2119307061"/>
                    </a:ext>
                  </a:extLst>
                </a:gridCol>
                <a:gridCol w="1342641">
                  <a:extLst>
                    <a:ext uri="{9D8B030D-6E8A-4147-A177-3AD203B41FA5}">
                      <a16:colId xmlns:a16="http://schemas.microsoft.com/office/drawing/2014/main" val="2237530168"/>
                    </a:ext>
                  </a:extLst>
                </a:gridCol>
                <a:gridCol w="1342641">
                  <a:extLst>
                    <a:ext uri="{9D8B030D-6E8A-4147-A177-3AD203B41FA5}">
                      <a16:colId xmlns:a16="http://schemas.microsoft.com/office/drawing/2014/main" val="2073457702"/>
                    </a:ext>
                  </a:extLst>
                </a:gridCol>
              </a:tblGrid>
              <a:tr h="1189311">
                <a:tc gridSpan="2">
                  <a:txBody>
                    <a:bodyPr/>
                    <a:lstStyle/>
                    <a:p>
                      <a:pPr algn="ctr"/>
                      <a:endParaRPr lang="en-US" sz="18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P/N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Logo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US" sz="1800" b="1" baseline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Housing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Material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831362"/>
                  </a:ext>
                </a:extLst>
              </a:tr>
              <a:tr h="1189311">
                <a:tc>
                  <a:txBody>
                    <a:bodyPr/>
                    <a:lstStyle/>
                    <a:p>
                      <a:pPr algn="ctr"/>
                      <a:endParaRPr lang="en-US" sz="14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4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441.00896.025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mold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MABS</a:t>
                      </a:r>
                      <a:endPara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62197"/>
                  </a:ext>
                </a:extLst>
              </a:tr>
              <a:tr h="1189311">
                <a:tc>
                  <a:txBody>
                    <a:bodyPr/>
                    <a:lstStyle/>
                    <a:p>
                      <a:pPr algn="ctr"/>
                      <a:endParaRPr lang="en-US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4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441.00896.035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 mold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MABS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584378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3061039" y="4522501"/>
            <a:ext cx="1070385" cy="1010979"/>
            <a:chOff x="3382463" y="832677"/>
            <a:chExt cx="3096196" cy="347656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82463" y="832677"/>
              <a:ext cx="3096196" cy="347656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4382814" y="2284921"/>
              <a:ext cx="1008993" cy="510831"/>
            </a:xfrm>
            <a:prstGeom prst="rect">
              <a:avLst/>
            </a:prstGeom>
            <a:noFill/>
            <a:ln w="19050">
              <a:solidFill>
                <a:srgbClr val="0066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046086" y="3309539"/>
            <a:ext cx="1070385" cy="1010979"/>
            <a:chOff x="3382463" y="832677"/>
            <a:chExt cx="3096196" cy="3476564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82463" y="832677"/>
              <a:ext cx="3096196" cy="3476564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4382814" y="2284921"/>
              <a:ext cx="1008993" cy="510831"/>
            </a:xfrm>
            <a:prstGeom prst="rect">
              <a:avLst/>
            </a:prstGeom>
            <a:noFill/>
            <a:ln w="19050">
              <a:solidFill>
                <a:srgbClr val="0066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442944" y="4522501"/>
            <a:ext cx="1001568" cy="989340"/>
            <a:chOff x="4432280" y="2669029"/>
            <a:chExt cx="2853754" cy="284281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2280" y="2669029"/>
              <a:ext cx="2853754" cy="2842812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 rot="18770174">
              <a:off x="4743997" y="2914974"/>
              <a:ext cx="482472" cy="715007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42944" y="3375512"/>
            <a:ext cx="1001568" cy="950444"/>
            <a:chOff x="4442944" y="2066768"/>
            <a:chExt cx="2440166" cy="232607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2944" y="2066768"/>
              <a:ext cx="2440166" cy="2326077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 rot="19137455">
              <a:off x="4663157" y="2275870"/>
              <a:ext cx="489201" cy="616259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832355"/>
              </p:ext>
            </p:extLst>
          </p:nvPr>
        </p:nvGraphicFramePr>
        <p:xfrm>
          <a:off x="7346730" y="2143767"/>
          <a:ext cx="4845270" cy="3490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4477">
                  <a:extLst>
                    <a:ext uri="{9D8B030D-6E8A-4147-A177-3AD203B41FA5}">
                      <a16:colId xmlns:a16="http://schemas.microsoft.com/office/drawing/2014/main" val="2415892181"/>
                    </a:ext>
                  </a:extLst>
                </a:gridCol>
                <a:gridCol w="1345908">
                  <a:extLst>
                    <a:ext uri="{9D8B030D-6E8A-4147-A177-3AD203B41FA5}">
                      <a16:colId xmlns:a16="http://schemas.microsoft.com/office/drawing/2014/main" val="3713607968"/>
                    </a:ext>
                  </a:extLst>
                </a:gridCol>
                <a:gridCol w="1388977">
                  <a:extLst>
                    <a:ext uri="{9D8B030D-6E8A-4147-A177-3AD203B41FA5}">
                      <a16:colId xmlns:a16="http://schemas.microsoft.com/office/drawing/2014/main" val="2518235043"/>
                    </a:ext>
                  </a:extLst>
                </a:gridCol>
                <a:gridCol w="1345908">
                  <a:extLst>
                    <a:ext uri="{9D8B030D-6E8A-4147-A177-3AD203B41FA5}">
                      <a16:colId xmlns:a16="http://schemas.microsoft.com/office/drawing/2014/main" val="3019984071"/>
                    </a:ext>
                  </a:extLst>
                </a:gridCol>
              </a:tblGrid>
              <a:tr h="71469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 cover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Samples 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Width </a:t>
                      </a: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95.05</a:t>
                      </a: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±0.2mm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95.05</a:t>
                      </a: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±0.2mm</a:t>
                      </a:r>
                      <a:endParaRPr lang="en-US" altLang="zh-TW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Height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25±0.15mm</a:t>
                      </a:r>
                      <a:endParaRPr lang="en-US" altLang="zh-TW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700274"/>
                  </a:ext>
                </a:extLst>
              </a:tr>
              <a:tr h="306296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#1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95.06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95.00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24.96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445510"/>
                  </a:ext>
                </a:extLst>
              </a:tr>
              <a:tr h="306296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95.11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95.02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24.93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944779"/>
                  </a:ext>
                </a:extLst>
              </a:tr>
              <a:tr h="306296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#3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95.03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95.02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24.98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099865"/>
                  </a:ext>
                </a:extLst>
              </a:tr>
              <a:tr h="307311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#4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95.13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95.08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24.96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3691"/>
                  </a:ext>
                </a:extLst>
              </a:tr>
              <a:tr h="306296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95.08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94.96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25.04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0652679"/>
                  </a:ext>
                </a:extLst>
              </a:tr>
              <a:tr h="306296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#6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95.09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95.11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25.02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953885"/>
                  </a:ext>
                </a:extLst>
              </a:tr>
              <a:tr h="306296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#7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95.11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95.07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25.05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791532"/>
                  </a:ext>
                </a:extLst>
              </a:tr>
              <a:tr h="315579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#8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95.12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95.06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24.93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754987"/>
                  </a:ext>
                </a:extLst>
              </a:tr>
              <a:tr h="315578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#9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94.98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94.98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25.01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6560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30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B050B4-0504-4465-B377-4D8751732487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664358"/>
            <a:ext cx="861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u="sng">
                <a:solidFill>
                  <a:srgbClr val="002060"/>
                </a:solidFill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 the width, </a:t>
            </a: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length of </a:t>
            </a:r>
            <a:r>
              <a:rPr lang="en-US" sz="22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housing </a:t>
            </a: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(New </a:t>
            </a:r>
            <a:r>
              <a:rPr lang="en-US" sz="22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mold)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118283"/>
              </p:ext>
            </p:extLst>
          </p:nvPr>
        </p:nvGraphicFramePr>
        <p:xfrm>
          <a:off x="7402498" y="1827927"/>
          <a:ext cx="4112744" cy="3587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478">
                  <a:extLst>
                    <a:ext uri="{9D8B030D-6E8A-4147-A177-3AD203B41FA5}">
                      <a16:colId xmlns:a16="http://schemas.microsoft.com/office/drawing/2014/main" val="2415892181"/>
                    </a:ext>
                  </a:extLst>
                </a:gridCol>
                <a:gridCol w="1581824">
                  <a:extLst>
                    <a:ext uri="{9D8B030D-6E8A-4147-A177-3AD203B41FA5}">
                      <a16:colId xmlns:a16="http://schemas.microsoft.com/office/drawing/2014/main" val="3713607968"/>
                    </a:ext>
                  </a:extLst>
                </a:gridCol>
                <a:gridCol w="1632442">
                  <a:extLst>
                    <a:ext uri="{9D8B030D-6E8A-4147-A177-3AD203B41FA5}">
                      <a16:colId xmlns:a16="http://schemas.microsoft.com/office/drawing/2014/main" val="2518235043"/>
                    </a:ext>
                  </a:extLst>
                </a:gridCol>
              </a:tblGrid>
              <a:tr h="7344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Bottom cover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Samples 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Width </a:t>
                      </a: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90.79</a:t>
                      </a: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±0.2mm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90.79±0.2mm</a:t>
                      </a:r>
                      <a:endParaRPr lang="en-US" altLang="zh-TW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700274"/>
                  </a:ext>
                </a:extLst>
              </a:tr>
              <a:tr h="314755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#1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90.80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90.86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445510"/>
                  </a:ext>
                </a:extLst>
              </a:tr>
              <a:tr h="314755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90.75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90.81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944779"/>
                  </a:ext>
                </a:extLst>
              </a:tr>
              <a:tr h="314755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#3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90.75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90.74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099865"/>
                  </a:ext>
                </a:extLst>
              </a:tr>
              <a:tr h="315798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#4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90.78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90.77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293691"/>
                  </a:ext>
                </a:extLst>
              </a:tr>
              <a:tr h="314755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90.84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90.82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0652679"/>
                  </a:ext>
                </a:extLst>
              </a:tr>
              <a:tr h="314755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#6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90.81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90.84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953885"/>
                  </a:ext>
                </a:extLst>
              </a:tr>
              <a:tr h="314755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#7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90.83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90.82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791532"/>
                  </a:ext>
                </a:extLst>
              </a:tr>
              <a:tr h="32429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#8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90.79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90.85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754987"/>
                  </a:ext>
                </a:extLst>
              </a:tr>
              <a:tr h="324292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#9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90.81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90.80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6560591"/>
                  </a:ext>
                </a:extLst>
              </a:tr>
            </a:tbl>
          </a:graphicData>
        </a:graphic>
      </p:graphicFrame>
      <p:sp>
        <p:nvSpPr>
          <p:cNvPr id="25" name="TextBox 20"/>
          <p:cNvSpPr txBox="1"/>
          <p:nvPr/>
        </p:nvSpPr>
        <p:spPr>
          <a:xfrm>
            <a:off x="279447" y="1090062"/>
            <a:ext cx="10314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Bottom case 90.79*90.79*7.49 (PN: 442.00630.015) </a:t>
            </a:r>
          </a:p>
        </p:txBody>
      </p:sp>
      <p:graphicFrame>
        <p:nvGraphicFramePr>
          <p:cNvPr id="26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285359"/>
              </p:ext>
            </p:extLst>
          </p:nvPr>
        </p:nvGraphicFramePr>
        <p:xfrm>
          <a:off x="335215" y="1782634"/>
          <a:ext cx="6633573" cy="2126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2733">
                  <a:extLst>
                    <a:ext uri="{9D8B030D-6E8A-4147-A177-3AD203B41FA5}">
                      <a16:colId xmlns:a16="http://schemas.microsoft.com/office/drawing/2014/main" val="2993231369"/>
                    </a:ext>
                  </a:extLst>
                </a:gridCol>
                <a:gridCol w="1322733">
                  <a:extLst>
                    <a:ext uri="{9D8B030D-6E8A-4147-A177-3AD203B41FA5}">
                      <a16:colId xmlns:a16="http://schemas.microsoft.com/office/drawing/2014/main" val="224470326"/>
                    </a:ext>
                  </a:extLst>
                </a:gridCol>
                <a:gridCol w="1302825">
                  <a:extLst>
                    <a:ext uri="{9D8B030D-6E8A-4147-A177-3AD203B41FA5}">
                      <a16:colId xmlns:a16="http://schemas.microsoft.com/office/drawing/2014/main" val="2119307061"/>
                    </a:ext>
                  </a:extLst>
                </a:gridCol>
                <a:gridCol w="1466480">
                  <a:extLst>
                    <a:ext uri="{9D8B030D-6E8A-4147-A177-3AD203B41FA5}">
                      <a16:colId xmlns:a16="http://schemas.microsoft.com/office/drawing/2014/main" val="2237530168"/>
                    </a:ext>
                  </a:extLst>
                </a:gridCol>
                <a:gridCol w="1218802">
                  <a:extLst>
                    <a:ext uri="{9D8B030D-6E8A-4147-A177-3AD203B41FA5}">
                      <a16:colId xmlns:a16="http://schemas.microsoft.com/office/drawing/2014/main" val="2073457702"/>
                    </a:ext>
                  </a:extLst>
                </a:gridCol>
              </a:tblGrid>
              <a:tr h="936823">
                <a:tc gridSpan="2">
                  <a:txBody>
                    <a:bodyPr/>
                    <a:lstStyle/>
                    <a:p>
                      <a:pPr algn="ctr"/>
                      <a:endParaRPr lang="en-US" sz="18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P/N</a:t>
                      </a:r>
                      <a:endParaRPr lang="en-US" sz="1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side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Bottom side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Material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831362"/>
                  </a:ext>
                </a:extLst>
              </a:tr>
              <a:tr h="1189311"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442.00630.015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mold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ABS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62197"/>
                  </a:ext>
                </a:extLst>
              </a:tr>
            </a:tbl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482" y="2856340"/>
            <a:ext cx="1036471" cy="91017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364" y="2856340"/>
            <a:ext cx="959408" cy="9405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0313" y="5730025"/>
            <a:ext cx="12225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The width, length of 9pcs incoming material are in Spec.</a:t>
            </a: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46585"/>
            <a:ext cx="1039473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>
                <a:cs typeface="Times New Roman" panose="02020603050405020304" pitchFamily="18" charset="0"/>
              </a:rPr>
              <a:t>Control Run new housing of T99X171 product</a:t>
            </a:r>
            <a:endParaRPr lang="en-US" altLang="zh-TW" sz="28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55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B050B4-0504-4465-B377-4D8751732487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771573"/>
            <a:ext cx="12111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10pcs are assembled normal. The Gap between bottom case and top case is in Spec. 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19" y="1049248"/>
            <a:ext cx="10314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233363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top case ASS'Y 95.05*95.05 (PN: 441.00896.035)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3225" indent="-233363"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 bottom case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ASS'Y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90.79*90.79*7.49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PN: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442.00630.015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664358"/>
            <a:ext cx="97019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u="sng">
                <a:solidFill>
                  <a:srgbClr val="002060"/>
                </a:solidFill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 the </a:t>
            </a: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gap between bottom case and top case of 10 samples units</a:t>
            </a:r>
            <a:endParaRPr lang="en-US" sz="22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0" y="46585"/>
            <a:ext cx="1039473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cs typeface="Times New Roman" panose="02020603050405020304" pitchFamily="18" charset="0"/>
              </a:rPr>
              <a:t>Control Run new housing of T99X171 </a:t>
            </a:r>
            <a:r>
              <a:rPr lang="en-US" sz="2800" dirty="0" smtClean="0">
                <a:cs typeface="Times New Roman" panose="02020603050405020304" pitchFamily="18" charset="0"/>
              </a:rPr>
              <a:t>product</a:t>
            </a:r>
            <a:endParaRPr lang="en-US" altLang="zh-TW" sz="2800" dirty="0"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452881"/>
              </p:ext>
            </p:extLst>
          </p:nvPr>
        </p:nvGraphicFramePr>
        <p:xfrm>
          <a:off x="5370786" y="1743006"/>
          <a:ext cx="6716110" cy="3997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207">
                  <a:extLst>
                    <a:ext uri="{9D8B030D-6E8A-4147-A177-3AD203B41FA5}">
                      <a16:colId xmlns:a16="http://schemas.microsoft.com/office/drawing/2014/main" val="2415892181"/>
                    </a:ext>
                  </a:extLst>
                </a:gridCol>
                <a:gridCol w="1199305">
                  <a:extLst>
                    <a:ext uri="{9D8B030D-6E8A-4147-A177-3AD203B41FA5}">
                      <a16:colId xmlns:a16="http://schemas.microsoft.com/office/drawing/2014/main" val="3713607968"/>
                    </a:ext>
                  </a:extLst>
                </a:gridCol>
                <a:gridCol w="1237683">
                  <a:extLst>
                    <a:ext uri="{9D8B030D-6E8A-4147-A177-3AD203B41FA5}">
                      <a16:colId xmlns:a16="http://schemas.microsoft.com/office/drawing/2014/main" val="2518235043"/>
                    </a:ext>
                  </a:extLst>
                </a:gridCol>
                <a:gridCol w="1199305">
                  <a:extLst>
                    <a:ext uri="{9D8B030D-6E8A-4147-A177-3AD203B41FA5}">
                      <a16:colId xmlns:a16="http://schemas.microsoft.com/office/drawing/2014/main" val="3019984071"/>
                    </a:ext>
                  </a:extLst>
                </a:gridCol>
                <a:gridCol w="1199305">
                  <a:extLst>
                    <a:ext uri="{9D8B030D-6E8A-4147-A177-3AD203B41FA5}">
                      <a16:colId xmlns:a16="http://schemas.microsoft.com/office/drawing/2014/main" val="4210421316"/>
                    </a:ext>
                  </a:extLst>
                </a:gridCol>
                <a:gridCol w="1199305">
                  <a:extLst>
                    <a:ext uri="{9D8B030D-6E8A-4147-A177-3AD203B41FA5}">
                      <a16:colId xmlns:a16="http://schemas.microsoft.com/office/drawing/2014/main" val="674247800"/>
                    </a:ext>
                  </a:extLst>
                </a:gridCol>
              </a:tblGrid>
              <a:tr h="40088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 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Side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Side 2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 3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 4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700274"/>
                  </a:ext>
                </a:extLst>
              </a:tr>
              <a:tr h="359619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#1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0">
                  <a:txBody>
                    <a:bodyPr/>
                    <a:lstStyle/>
                    <a:p>
                      <a:pPr algn="ctr"/>
                      <a:endParaRPr lang="en-US" sz="120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=/&lt;0.4mm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445510"/>
                  </a:ext>
                </a:extLst>
              </a:tr>
              <a:tr h="359619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944779"/>
                  </a:ext>
                </a:extLst>
              </a:tr>
              <a:tr h="359619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#3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099865"/>
                  </a:ext>
                </a:extLst>
              </a:tr>
              <a:tr h="359619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#4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293691"/>
                  </a:ext>
                </a:extLst>
              </a:tr>
              <a:tr h="359619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0652679"/>
                  </a:ext>
                </a:extLst>
              </a:tr>
              <a:tr h="359619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#6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0953885"/>
                  </a:ext>
                </a:extLst>
              </a:tr>
              <a:tr h="359619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#7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2791532"/>
                  </a:ext>
                </a:extLst>
              </a:tr>
              <a:tr h="359619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#8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7754987"/>
                  </a:ext>
                </a:extLst>
              </a:tr>
              <a:tr h="359619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#9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560591"/>
                  </a:ext>
                </a:extLst>
              </a:tr>
              <a:tr h="359619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#10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0.15mm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0.1mm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906336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94147" y="2427888"/>
            <a:ext cx="2825425" cy="28885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0325" y="3464544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Side 1</a:t>
            </a:r>
            <a:endParaRPr lang="en-US" sz="1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46768" y="3536103"/>
            <a:ext cx="5741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Side 3</a:t>
            </a:r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56191" y="5265998"/>
            <a:ext cx="5741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Side 4</a:t>
            </a:r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60917" y="2014314"/>
            <a:ext cx="5741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Side 2</a:t>
            </a:r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95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B050B4-0504-4465-B377-4D8751732487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8759" y="5800799"/>
            <a:ext cx="109046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10pcs are assembled normal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 gap between housing and connection ports is in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pec.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-1" y="664358"/>
            <a:ext cx="120421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u="sng">
                <a:solidFill>
                  <a:srgbClr val="002060"/>
                </a:solidFill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 the gap between </a:t>
            </a: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 </a:t>
            </a:r>
            <a:r>
              <a:rPr lang="en-US" sz="22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and </a:t>
            </a: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connection ports of </a:t>
            </a:r>
            <a:r>
              <a:rPr lang="en-US" sz="22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samples </a:t>
            </a: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units</a:t>
            </a:r>
            <a:endParaRPr lang="en-US" sz="22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0" y="46585"/>
            <a:ext cx="1039473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cs typeface="Times New Roman" panose="02020603050405020304" pitchFamily="18" charset="0"/>
              </a:rPr>
              <a:t>Control Run new housing of T99X171 product </a:t>
            </a:r>
            <a:endParaRPr lang="en-US" altLang="zh-TW" sz="2800" dirty="0"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776144"/>
              </p:ext>
            </p:extLst>
          </p:nvPr>
        </p:nvGraphicFramePr>
        <p:xfrm>
          <a:off x="5237522" y="1743006"/>
          <a:ext cx="6632028" cy="4066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5338">
                  <a:extLst>
                    <a:ext uri="{9D8B030D-6E8A-4147-A177-3AD203B41FA5}">
                      <a16:colId xmlns:a16="http://schemas.microsoft.com/office/drawing/2014/main" val="1687010872"/>
                    </a:ext>
                  </a:extLst>
                </a:gridCol>
                <a:gridCol w="1105338">
                  <a:extLst>
                    <a:ext uri="{9D8B030D-6E8A-4147-A177-3AD203B41FA5}">
                      <a16:colId xmlns:a16="http://schemas.microsoft.com/office/drawing/2014/main" val="2357198508"/>
                    </a:ext>
                  </a:extLst>
                </a:gridCol>
                <a:gridCol w="1105338">
                  <a:extLst>
                    <a:ext uri="{9D8B030D-6E8A-4147-A177-3AD203B41FA5}">
                      <a16:colId xmlns:a16="http://schemas.microsoft.com/office/drawing/2014/main" val="2902905583"/>
                    </a:ext>
                  </a:extLst>
                </a:gridCol>
                <a:gridCol w="1105338">
                  <a:extLst>
                    <a:ext uri="{9D8B030D-6E8A-4147-A177-3AD203B41FA5}">
                      <a16:colId xmlns:a16="http://schemas.microsoft.com/office/drawing/2014/main" val="3442690426"/>
                    </a:ext>
                  </a:extLst>
                </a:gridCol>
                <a:gridCol w="1105338">
                  <a:extLst>
                    <a:ext uri="{9D8B030D-6E8A-4147-A177-3AD203B41FA5}">
                      <a16:colId xmlns:a16="http://schemas.microsoft.com/office/drawing/2014/main" val="2511181104"/>
                    </a:ext>
                  </a:extLst>
                </a:gridCol>
                <a:gridCol w="1105338">
                  <a:extLst>
                    <a:ext uri="{9D8B030D-6E8A-4147-A177-3AD203B41FA5}">
                      <a16:colId xmlns:a16="http://schemas.microsoft.com/office/drawing/2014/main" val="2592050138"/>
                    </a:ext>
                  </a:extLst>
                </a:gridCol>
              </a:tblGrid>
              <a:tr h="49854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GAP LAN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GAP HDMI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GAP USB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GAP DC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629176"/>
                  </a:ext>
                </a:extLst>
              </a:tr>
              <a:tr h="35680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#1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0">
                  <a:txBody>
                    <a:bodyPr/>
                    <a:lstStyle/>
                    <a:p>
                      <a:pPr algn="ctr"/>
                      <a:endParaRPr lang="en-US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0.5mm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5386900"/>
                  </a:ext>
                </a:extLst>
              </a:tr>
              <a:tr h="35680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7904002"/>
                  </a:ext>
                </a:extLst>
              </a:tr>
              <a:tr h="35680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#3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6528435"/>
                  </a:ext>
                </a:extLst>
              </a:tr>
              <a:tr h="35680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#4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7356929"/>
                  </a:ext>
                </a:extLst>
              </a:tr>
              <a:tr h="35680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11427"/>
                  </a:ext>
                </a:extLst>
              </a:tr>
              <a:tr h="35680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#6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630959"/>
                  </a:ext>
                </a:extLst>
              </a:tr>
              <a:tr h="35680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#7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5585135"/>
                  </a:ext>
                </a:extLst>
              </a:tr>
              <a:tr h="35680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#8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005296"/>
                  </a:ext>
                </a:extLst>
              </a:tr>
              <a:tr h="35680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#9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250010"/>
                  </a:ext>
                </a:extLst>
              </a:tr>
              <a:tr h="356803"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#10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3518819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015915" y="1386093"/>
            <a:ext cx="1314450" cy="38957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498" y="1048751"/>
            <a:ext cx="90820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indent="-233363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top case ASS'Y 95.05*95.05 (PN: 441.00896.035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03225" indent="-233363"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LAN, HDMI, USB, DC ports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87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B050B4-0504-4465-B377-4D8751732487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745" y="5397843"/>
            <a:ext cx="109046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No found any visual inspection issue..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-1" y="664358"/>
            <a:ext cx="120421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u="sng">
                <a:solidFill>
                  <a:srgbClr val="002060"/>
                </a:solidFill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Visual inspection 100pcs control run on production line.</a:t>
            </a:r>
            <a:endParaRPr lang="en-US" sz="220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0" y="46585"/>
            <a:ext cx="1039473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>
                <a:cs typeface="Times New Roman" panose="02020603050405020304" pitchFamily="18" charset="0"/>
              </a:rPr>
              <a:t>Control Run new housing of T99X171 </a:t>
            </a:r>
            <a:r>
              <a:rPr lang="en-US" sz="2800" dirty="0" smtClean="0">
                <a:cs typeface="Times New Roman" panose="02020603050405020304" pitchFamily="18" charset="0"/>
              </a:rPr>
              <a:t>product</a:t>
            </a:r>
            <a:endParaRPr lang="en-US" altLang="zh-TW" sz="2800" dirty="0"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128374"/>
              </p:ext>
            </p:extLst>
          </p:nvPr>
        </p:nvGraphicFramePr>
        <p:xfrm>
          <a:off x="416266" y="1392800"/>
          <a:ext cx="11625916" cy="1575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6556">
                  <a:extLst>
                    <a:ext uri="{9D8B030D-6E8A-4147-A177-3AD203B41FA5}">
                      <a16:colId xmlns:a16="http://schemas.microsoft.com/office/drawing/2014/main" val="1687010872"/>
                    </a:ext>
                  </a:extLst>
                </a:gridCol>
                <a:gridCol w="3351531">
                  <a:extLst>
                    <a:ext uri="{9D8B030D-6E8A-4147-A177-3AD203B41FA5}">
                      <a16:colId xmlns:a16="http://schemas.microsoft.com/office/drawing/2014/main" val="2357198508"/>
                    </a:ext>
                  </a:extLst>
                </a:gridCol>
                <a:gridCol w="2121449">
                  <a:extLst>
                    <a:ext uri="{9D8B030D-6E8A-4147-A177-3AD203B41FA5}">
                      <a16:colId xmlns:a16="http://schemas.microsoft.com/office/drawing/2014/main" val="2902905583"/>
                    </a:ext>
                  </a:extLst>
                </a:gridCol>
                <a:gridCol w="1971197">
                  <a:extLst>
                    <a:ext uri="{9D8B030D-6E8A-4147-A177-3AD203B41FA5}">
                      <a16:colId xmlns:a16="http://schemas.microsoft.com/office/drawing/2014/main" val="3442690426"/>
                    </a:ext>
                  </a:extLst>
                </a:gridCol>
                <a:gridCol w="2325183">
                  <a:extLst>
                    <a:ext uri="{9D8B030D-6E8A-4147-A177-3AD203B41FA5}">
                      <a16:colId xmlns:a16="http://schemas.microsoft.com/office/drawing/2014/main" val="2511181104"/>
                    </a:ext>
                  </a:extLst>
                </a:gridCol>
              </a:tblGrid>
              <a:tr h="79246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Visual inspection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Q’ty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Q’ty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Failure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Q’ty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Result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629176"/>
                  </a:ext>
                </a:extLst>
              </a:tr>
              <a:tr h="78311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T99X171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5386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281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6845" y="941080"/>
            <a:ext cx="1174515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IQC measure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width, length, height 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9pcs of incoming material: Pass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IQC measure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width, length of 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9pcs of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incoming 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material: Pass</a:t>
            </a:r>
            <a:endParaRPr 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 measure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gap between bottom case and top case of 10 samples 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units: Pass</a:t>
            </a:r>
            <a:endParaRPr 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 measure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gap between top case and connection ports of 10 samples 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units: Pass</a:t>
            </a:r>
            <a:endParaRPr lang="en-US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inspection 100pcs control run on production 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line: Pass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Result: the control run result is PASS, we can use new housing of NWE.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045" y="356305"/>
            <a:ext cx="6541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u="sng">
                <a:solidFill>
                  <a:srgbClr val="002060"/>
                </a:solidFill>
              </a:defRPr>
            </a:lvl1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20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u="none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3200" u="none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207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49908</TotalTime>
  <Words>666</Words>
  <Application>Microsoft Office PowerPoint</Application>
  <PresentationFormat>Widescreen</PresentationFormat>
  <Paragraphs>299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新細明體</vt:lpstr>
      <vt:lpstr>宋体</vt:lpstr>
      <vt:lpstr>Arial</vt:lpstr>
      <vt:lpstr>Calibri</vt:lpstr>
      <vt:lpstr>Calibri Light</vt:lpstr>
      <vt:lpstr>Times New Roman</vt:lpstr>
      <vt:lpstr>Wingdings</vt:lpstr>
      <vt:lpstr>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Nguyen Thi Y Nhu</cp:lastModifiedBy>
  <cp:revision>3705</cp:revision>
  <dcterms:created xsi:type="dcterms:W3CDTF">2018-11-16T05:26:15Z</dcterms:created>
  <dcterms:modified xsi:type="dcterms:W3CDTF">2023-04-26T11:41:07Z</dcterms:modified>
</cp:coreProperties>
</file>